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8" r:id="rId4"/>
    <p:sldId id="262" r:id="rId5"/>
    <p:sldId id="263" r:id="rId6"/>
    <p:sldId id="257" r:id="rId7"/>
    <p:sldId id="265" r:id="rId8"/>
    <p:sldId id="264" r:id="rId9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6B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04F238-9C27-408A-86FE-FB89E481975B}" v="10" dt="2026-02-11T08:41:28.8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60"/>
  </p:normalViewPr>
  <p:slideViewPr>
    <p:cSldViewPr snapToGrid="0">
      <p:cViewPr varScale="1">
        <p:scale>
          <a:sx n="70" d="100"/>
          <a:sy n="70" d="100"/>
        </p:scale>
        <p:origin x="42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EMBE, Lycias" userId="819fe179-392a-4df0-97f5-77f0d5008f0d" providerId="ADAL" clId="{EB8D72C8-6560-458D-A123-4B9551879AA3}"/>
    <pc:docChg chg="undo custSel addSld delSld modSld">
      <pc:chgData name="ZEMBE, Lycias" userId="819fe179-392a-4df0-97f5-77f0d5008f0d" providerId="ADAL" clId="{EB8D72C8-6560-458D-A123-4B9551879AA3}" dt="2026-02-11T08:41:55.248" v="563" actId="20577"/>
      <pc:docMkLst>
        <pc:docMk/>
      </pc:docMkLst>
      <pc:sldChg chg="modSp mod">
        <pc:chgData name="ZEMBE, Lycias" userId="819fe179-392a-4df0-97f5-77f0d5008f0d" providerId="ADAL" clId="{EB8D72C8-6560-458D-A123-4B9551879AA3}" dt="2026-01-22T11:28:23.648" v="24"/>
        <pc:sldMkLst>
          <pc:docMk/>
          <pc:sldMk cId="2414347035" sldId="257"/>
        </pc:sldMkLst>
        <pc:graphicFrameChg chg="mod modGraphic">
          <ac:chgData name="ZEMBE, Lycias" userId="819fe179-392a-4df0-97f5-77f0d5008f0d" providerId="ADAL" clId="{EB8D72C8-6560-458D-A123-4B9551879AA3}" dt="2026-01-22T11:28:23.648" v="24"/>
          <ac:graphicFrameMkLst>
            <pc:docMk/>
            <pc:sldMk cId="2414347035" sldId="257"/>
            <ac:graphicFrameMk id="4" creationId="{70FCAE23-81F8-DB97-E8CC-50E59F3A981D}"/>
          </ac:graphicFrameMkLst>
        </pc:graphicFrameChg>
      </pc:sldChg>
      <pc:sldChg chg="modSp mod">
        <pc:chgData name="ZEMBE, Lycias" userId="819fe179-392a-4df0-97f5-77f0d5008f0d" providerId="ADAL" clId="{EB8D72C8-6560-458D-A123-4B9551879AA3}" dt="2026-02-11T08:41:55.248" v="563" actId="20577"/>
        <pc:sldMkLst>
          <pc:docMk/>
          <pc:sldMk cId="1222612107" sldId="262"/>
        </pc:sldMkLst>
        <pc:graphicFrameChg chg="mod modGraphic">
          <ac:chgData name="ZEMBE, Lycias" userId="819fe179-392a-4df0-97f5-77f0d5008f0d" providerId="ADAL" clId="{EB8D72C8-6560-458D-A123-4B9551879AA3}" dt="2026-02-11T08:41:55.248" v="563" actId="20577"/>
          <ac:graphicFrameMkLst>
            <pc:docMk/>
            <pc:sldMk cId="1222612107" sldId="262"/>
            <ac:graphicFrameMk id="4" creationId="{E9450A83-EEF1-BF46-4A57-449EC9EBAB6B}"/>
          </ac:graphicFrameMkLst>
        </pc:graphicFrameChg>
      </pc:sldChg>
      <pc:sldChg chg="addSp modSp mod">
        <pc:chgData name="ZEMBE, Lycias" userId="819fe179-392a-4df0-97f5-77f0d5008f0d" providerId="ADAL" clId="{EB8D72C8-6560-458D-A123-4B9551879AA3}" dt="2026-02-11T08:40:58.652" v="550" actId="20577"/>
        <pc:sldMkLst>
          <pc:docMk/>
          <pc:sldMk cId="2699441048" sldId="263"/>
        </pc:sldMkLst>
        <pc:spChg chg="mod">
          <ac:chgData name="ZEMBE, Lycias" userId="819fe179-392a-4df0-97f5-77f0d5008f0d" providerId="ADAL" clId="{EB8D72C8-6560-458D-A123-4B9551879AA3}" dt="2026-02-11T08:20:13.372" v="219" actId="27636"/>
          <ac:spMkLst>
            <pc:docMk/>
            <pc:sldMk cId="2699441048" sldId="263"/>
            <ac:spMk id="2" creationId="{8616CC18-BD0D-BC21-ADC9-CD44092F6E4C}"/>
          </ac:spMkLst>
        </pc:spChg>
        <pc:spChg chg="add mod">
          <ac:chgData name="ZEMBE, Lycias" userId="819fe179-392a-4df0-97f5-77f0d5008f0d" providerId="ADAL" clId="{EB8D72C8-6560-458D-A123-4B9551879AA3}" dt="2026-02-11T08:24:51.485" v="412" actId="948"/>
          <ac:spMkLst>
            <pc:docMk/>
            <pc:sldMk cId="2699441048" sldId="263"/>
            <ac:spMk id="3" creationId="{F7F0D059-AC59-CE2E-C29B-483C9128CAAA}"/>
          </ac:spMkLst>
        </pc:spChg>
        <pc:graphicFrameChg chg="mod modGraphic">
          <ac:chgData name="ZEMBE, Lycias" userId="819fe179-392a-4df0-97f5-77f0d5008f0d" providerId="ADAL" clId="{EB8D72C8-6560-458D-A123-4B9551879AA3}" dt="2026-02-11T08:40:58.652" v="550" actId="20577"/>
          <ac:graphicFrameMkLst>
            <pc:docMk/>
            <pc:sldMk cId="2699441048" sldId="263"/>
            <ac:graphicFrameMk id="4" creationId="{4B56C239-A050-7AB0-D586-01226110A5A6}"/>
          </ac:graphicFrameMkLst>
        </pc:graphicFrameChg>
      </pc:sldChg>
      <pc:sldChg chg="modSp add mod">
        <pc:chgData name="ZEMBE, Lycias" userId="819fe179-392a-4df0-97f5-77f0d5008f0d" providerId="ADAL" clId="{EB8D72C8-6560-458D-A123-4B9551879AA3}" dt="2026-02-11T05:13:00.774" v="33" actId="2166"/>
        <pc:sldMkLst>
          <pc:docMk/>
          <pc:sldMk cId="382021885" sldId="265"/>
        </pc:sldMkLst>
        <pc:graphicFrameChg chg="modGraphic">
          <ac:chgData name="ZEMBE, Lycias" userId="819fe179-392a-4df0-97f5-77f0d5008f0d" providerId="ADAL" clId="{EB8D72C8-6560-458D-A123-4B9551879AA3}" dt="2026-02-11T05:13:00.774" v="33" actId="2166"/>
          <ac:graphicFrameMkLst>
            <pc:docMk/>
            <pc:sldMk cId="382021885" sldId="265"/>
            <ac:graphicFrameMk id="4" creationId="{87BA118A-224B-CF0D-414C-1C59065C753F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A0A18-8AD2-17B5-1305-49A613A675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1E95EF-CBAA-732B-9540-2767D7057B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DBB2F-E804-8B81-8CB7-C422A5FD8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02/11/2026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B0CAF9-19C1-B528-3164-0D0740C49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8804E1-CC56-B847-087C-E16CB52E0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642746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46339-7C08-95AA-084A-99450CEFA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E23DF4-3F07-C648-6B8D-C15BB1B8F1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359567-7D37-10E6-C45A-332AE066A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02/11/2026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60E560-7110-A485-91A7-BB057A99E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566C0-9063-D20F-F27D-1B10D02BC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168996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EAF52C-7377-B4F2-48DB-455724F1D5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BD0A5F-89BD-22F7-0D50-A5AF67972E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463B5-1187-A118-0664-AD9F802A6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02/11/2026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8FCA88-6BFB-573D-9DCF-68602C8D3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0249AF-15F2-6915-8AEA-C5B0D6D59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42479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2941A-D9D0-1E3A-9896-1520FE21A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F9AF5-CDD5-ED07-FE2A-ACE289EE7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1B4D85-FB1C-5F4E-5EB7-5765D5F6F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02/11/2026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DB1EF-B06F-7226-ED7D-69E14A7AC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D25E8-A87C-6E41-1F5C-F71D2686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20090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3A4CB-BD2E-A4C7-DECC-95ADD6E93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38869D-91A5-1AFF-7C02-AF8B360B2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429D0-39B5-8967-971F-E93745131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02/11/2026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7F4F6-EC25-BE13-970C-6501595F4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09B343-60BB-0E94-9069-F6762BED5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522123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F21B7-E03E-BE57-CA65-5A0B66D67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9E502-A504-9B85-A4CE-56523C59E5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347C7A-14CA-3E2F-55BE-E5BD344E4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C0AE6D-48F7-0269-469A-61D267CA7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02/11/2026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CA7D95-1B83-2D9D-31DD-E1093B65A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F92831-6053-7490-9B3E-F93E4A126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17727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74650-AC69-1A28-D3B4-89D0AA154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6A3596-78A6-C75F-979F-F01680C6DD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12C92A-F2B7-A813-A625-CA637FE9B6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C27FF2-A890-E525-BA34-44028F8C5D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AC5416-FBFD-5571-B996-8103CDDFEA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AD9D-24B9-8493-9B9D-756FE5304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02/11/2026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B0D78D-353D-4D7F-621A-5D98635CC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7DAE01-080A-C280-7F4F-5725EC6E1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85250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CFECA-757F-EAFD-FC4D-6733AB45E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2955CA-86BD-680B-0580-333E84335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02/11/2026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A81BB7-0F27-D112-F038-70C2B604C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880F2-A630-B861-8791-7EF527A84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819945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10BEB2-0693-F070-1AC5-930257372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02/11/2026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AC461D-ED0C-C28B-6B43-A1EABA14F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5C715-D3A4-A379-B38F-0EBDF8082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840798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3F00-37FF-9F18-C4E8-B45F2D5A6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89930-521C-1FB3-1D38-674BD5A41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830337-135C-EB1F-1EEF-182479CD8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DA26B-83CE-F882-14BD-AD490B1BD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02/11/2026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D8832-CB07-542F-3AEF-422C57A81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BFDF21-3E1A-AD49-8AB6-4E0EC8489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739736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44C20-C6F7-30D2-1441-BE582B3EA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C07171-75E2-04E8-934D-8FB6BBCE4C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892F35-D9E7-49AC-2738-0DCDA06876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570718-0629-835A-D847-51E0D27DB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02/11/2026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CEB677-0AF9-32EC-E07B-DD248BE2B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974D94-9E8E-CCF0-BEEA-6D866DFBF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165859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D0520-48BB-C9B0-B2E4-ADDC75369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0093A8-2D25-B101-BCA4-B70436324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B741D-D49A-A46D-36D1-08231AB642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A68131-4982-4C62-9AF1-BAD2DC48C6E4}" type="datetimeFigureOut">
              <a:rPr lang="en-CH" smtClean="0"/>
              <a:t>02/11/2026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FD8CCD-C68D-A8E4-364C-DD4C1849F1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48F02-E01D-6E98-9BE6-88D675D50B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686168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E936F-D2AB-3A01-9FDE-5E410AE246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Training on new prevention needs estimation approach</a:t>
            </a:r>
            <a:endParaRPr lang="en-C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4521B0-7379-F1DC-D198-CC5BA2F511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Concept and approach</a:t>
            </a: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2727650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B956A-836D-210A-DEC9-31DD78E0C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CE356-86B2-A6BD-D828-DCCA5E5ABF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en-US" dirty="0"/>
              <a:t>Explain strategic directions for prevention in a new context, 2030 targets and rationale for needs estimates; </a:t>
            </a:r>
          </a:p>
          <a:p>
            <a:pPr marL="514350" indent="-514350">
              <a:buAutoNum type="arabicParenR"/>
            </a:pPr>
            <a:r>
              <a:rPr lang="en-US" dirty="0"/>
              <a:t>Familiarize participants with the new Spectrum needs estimation; </a:t>
            </a:r>
          </a:p>
          <a:p>
            <a:pPr marL="514350" indent="-514350">
              <a:buAutoNum type="arabicParenR"/>
            </a:pPr>
            <a:r>
              <a:rPr lang="en-US" dirty="0"/>
              <a:t>Share basic info on more detailed needs estimation tools: </a:t>
            </a:r>
            <a:r>
              <a:rPr lang="en-US" dirty="0" err="1"/>
              <a:t>PrEP</a:t>
            </a:r>
            <a:r>
              <a:rPr lang="en-US" dirty="0"/>
              <a:t>-IT, CNET, SHIPP …; </a:t>
            </a:r>
          </a:p>
          <a:p>
            <a:pPr marL="514350" indent="-514350">
              <a:buAutoNum type="arabicParenR"/>
            </a:pPr>
            <a:r>
              <a:rPr lang="en-US" dirty="0"/>
              <a:t>Discuss implications for target setting and use of estimates (for national plans, GF-GC8 and other purposes)</a:t>
            </a: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3312595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287687-B2DE-63BB-414A-28759BA86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E7395-C7CF-E0E6-5D2B-E1E489B3C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16" y="195262"/>
            <a:ext cx="11213537" cy="1325563"/>
          </a:xfrm>
        </p:spPr>
        <p:txBody>
          <a:bodyPr>
            <a:normAutofit/>
          </a:bodyPr>
          <a:lstStyle/>
          <a:p>
            <a:r>
              <a:rPr lang="en-US" sz="3600" dirty="0"/>
              <a:t>Prevention needs estimates training - overview</a:t>
            </a:r>
            <a:endParaRPr lang="en-CH" sz="36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B3379C6-5947-FAE5-C032-69FAC18E33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5887810"/>
              </p:ext>
            </p:extLst>
          </p:nvPr>
        </p:nvGraphicFramePr>
        <p:xfrm>
          <a:off x="140262" y="1520824"/>
          <a:ext cx="11911475" cy="4618753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659150">
                  <a:extLst>
                    <a:ext uri="{9D8B030D-6E8A-4147-A177-3AD203B41FA5}">
                      <a16:colId xmlns:a16="http://schemas.microsoft.com/office/drawing/2014/main" val="3346969155"/>
                    </a:ext>
                  </a:extLst>
                </a:gridCol>
                <a:gridCol w="4652636">
                  <a:extLst>
                    <a:ext uri="{9D8B030D-6E8A-4147-A177-3AD203B41FA5}">
                      <a16:colId xmlns:a16="http://schemas.microsoft.com/office/drawing/2014/main" val="1898506756"/>
                    </a:ext>
                  </a:extLst>
                </a:gridCol>
                <a:gridCol w="5599689">
                  <a:extLst>
                    <a:ext uri="{9D8B030D-6E8A-4147-A177-3AD203B41FA5}">
                      <a16:colId xmlns:a16="http://schemas.microsoft.com/office/drawing/2014/main" val="1924112203"/>
                    </a:ext>
                  </a:extLst>
                </a:gridCol>
              </a:tblGrid>
              <a:tr h="361450">
                <a:tc>
                  <a:txBody>
                    <a:bodyPr/>
                    <a:lstStyle/>
                    <a:p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Regular estimates/Spectrum workshop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Dedicated sessions for prevention needs estimates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38343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Format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96B2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0.5 hour session in all regional workshops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Gen epis. two blocks (on different days), other groups (one block)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37785"/>
                  </a:ext>
                </a:extLst>
              </a:tr>
              <a:tr h="2855223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Content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96B24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/>
                        <a:t>Overview on the methodology used in Spectrum: briefly explain approach, assumptions and results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/>
                        <a:t>Reference and 1-2 slides to provide an overview on supportive tools: CNET, </a:t>
                      </a:r>
                      <a:r>
                        <a:rPr lang="en-US" sz="1600" dirty="0" err="1"/>
                        <a:t>PrEP</a:t>
                      </a:r>
                      <a:r>
                        <a:rPr lang="en-US" sz="1600" dirty="0"/>
                        <a:t>-IT and others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/>
                        <a:t>Q&amp;A on the approach and country results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/>
                        <a:t>Detailed overview and assumptions on Spectrum prevention needs estimates &amp; targets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/>
                        <a:t>In-depth session on </a:t>
                      </a:r>
                      <a:r>
                        <a:rPr lang="en-US" sz="1600" dirty="0" err="1"/>
                        <a:t>PrEP</a:t>
                      </a:r>
                      <a:endParaRPr lang="en-US" sz="1600" dirty="0"/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/>
                        <a:t>In-depth session on condoms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/>
                        <a:t>In-depth session on populations and implications for demand and access platforms (and any other interventions such as harm reduction and VMMC)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dirty="0"/>
                        <a:t>In each of the blocks - exercises: Review and interrogate draft country results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dirty="0"/>
                        <a:t>Country experiences – incl. from </a:t>
                      </a:r>
                      <a:r>
                        <a:rPr lang="en-US" sz="1600" dirty="0" err="1"/>
                        <a:t>PrEP</a:t>
                      </a:r>
                      <a:r>
                        <a:rPr lang="en-US" sz="1600" dirty="0"/>
                        <a:t>-IT /CNET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7214215"/>
                  </a:ext>
                </a:extLst>
              </a:tr>
              <a:tr h="653605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Participants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96B2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- G</a:t>
                      </a:r>
                      <a:r>
                        <a:rPr lang="en-US" sz="1600"/>
                        <a:t>vt</a:t>
                      </a:r>
                      <a:r>
                        <a:rPr lang="en-US" sz="1600" dirty="0"/>
                        <a:t> data focal points, UNAIDS DFI, country estimates working groups, GF teams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- </a:t>
                      </a:r>
                      <a:r>
                        <a:rPr lang="en-US" sz="1600" dirty="0" err="1"/>
                        <a:t>Gvt</a:t>
                      </a:r>
                      <a:r>
                        <a:rPr lang="en-US" sz="1600" dirty="0"/>
                        <a:t>. data &amp; prevention focal points, UNAIDS DFI &amp; prevention focal points,?, GF proposal teams, GF country teams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039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9305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AD7BF-86D9-425A-7DB5-1D239F049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0CB4F-5BD6-CD0B-C608-13900D0C2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26" y="0"/>
            <a:ext cx="11213537" cy="1325563"/>
          </a:xfrm>
        </p:spPr>
        <p:txBody>
          <a:bodyPr>
            <a:normAutofit/>
          </a:bodyPr>
          <a:lstStyle/>
          <a:p>
            <a:r>
              <a:rPr lang="en-US" sz="3200" dirty="0"/>
              <a:t>Agenda for the detailed training sessions: concentrated epidemic settings (with minor adaptations for the different regions)</a:t>
            </a:r>
            <a:endParaRPr lang="en-CH" sz="32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9450A83-EEF1-BF46-4A57-449EC9EBAB6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023280"/>
              </p:ext>
            </p:extLst>
          </p:nvPr>
        </p:nvGraphicFramePr>
        <p:xfrm>
          <a:off x="167236" y="1296235"/>
          <a:ext cx="11857528" cy="533400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470521">
                  <a:extLst>
                    <a:ext uri="{9D8B030D-6E8A-4147-A177-3AD203B41FA5}">
                      <a16:colId xmlns:a16="http://schemas.microsoft.com/office/drawing/2014/main" val="3346969155"/>
                    </a:ext>
                  </a:extLst>
                </a:gridCol>
                <a:gridCol w="8126538">
                  <a:extLst>
                    <a:ext uri="{9D8B030D-6E8A-4147-A177-3AD203B41FA5}">
                      <a16:colId xmlns:a16="http://schemas.microsoft.com/office/drawing/2014/main" val="1898506756"/>
                    </a:ext>
                  </a:extLst>
                </a:gridCol>
                <a:gridCol w="2260469">
                  <a:extLst>
                    <a:ext uri="{9D8B030D-6E8A-4147-A177-3AD203B41FA5}">
                      <a16:colId xmlns:a16="http://schemas.microsoft.com/office/drawing/2014/main" val="1924112203"/>
                    </a:ext>
                  </a:extLst>
                </a:gridCol>
              </a:tblGrid>
              <a:tr h="281239">
                <a:tc>
                  <a:txBody>
                    <a:bodyPr/>
                    <a:lstStyle/>
                    <a:p>
                      <a:r>
                        <a:rPr lang="en-US" sz="1600" dirty="0"/>
                        <a:t>TIME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AGENDA ITEM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PRESENTER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38343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13.00-13.35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Opening and Introduction – Estimates process and prevention needs (5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Strategic directions for prevention in a new context, 2030 targets and rationale for needs estimates; (10 minutes)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Detailed overview and assumptions on Spectrum prevention needs estimates &amp; targets (10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Q &amp; </a:t>
                      </a:r>
                      <a:r>
                        <a:rPr lang="en-US" sz="1600"/>
                        <a:t>A (20 </a:t>
                      </a:r>
                      <a:r>
                        <a:rPr lang="en-US" sz="1600" dirty="0"/>
                        <a:t>minutes)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UNAIDS</a:t>
                      </a:r>
                    </a:p>
                    <a:p>
                      <a:r>
                        <a:rPr lang="en-US" sz="1600" dirty="0"/>
                        <a:t>GPC Secretariat</a:t>
                      </a:r>
                    </a:p>
                    <a:p>
                      <a:endParaRPr lang="en-US" sz="1600" dirty="0"/>
                    </a:p>
                    <a:p>
                      <a:r>
                        <a:rPr lang="en-US" sz="1600" dirty="0"/>
                        <a:t>Avenir Health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450817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13.35-14.45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Estimating the need for </a:t>
                      </a:r>
                      <a:r>
                        <a:rPr lang="en-US" sz="1600" dirty="0" err="1"/>
                        <a:t>PrEP</a:t>
                      </a:r>
                      <a:r>
                        <a:rPr lang="en-US" sz="1600" dirty="0"/>
                        <a:t>: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dirty="0"/>
                        <a:t>PrEP-IT (15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dirty="0"/>
                        <a:t>Country experience (5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Group exercise and feedback (30 minutes – with an integrated 10 minute health break)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  <a:p>
                      <a:r>
                        <a:rPr lang="en-US" sz="1600" dirty="0"/>
                        <a:t>Avenir Health</a:t>
                      </a:r>
                      <a:br>
                        <a:rPr lang="en-US" sz="1600" dirty="0"/>
                      </a:br>
                      <a:r>
                        <a:rPr lang="en-US" sz="1600" dirty="0"/>
                        <a:t>Avenir Health</a:t>
                      </a:r>
                    </a:p>
                    <a:p>
                      <a:r>
                        <a:rPr lang="en-US" sz="1600" dirty="0"/>
                        <a:t>Country (tbc)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16579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14.45-15.15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Other needs estimates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dirty="0"/>
                        <a:t>Condom needs estimates: Targets, approach in Spectrum, CNET (10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dirty="0"/>
                        <a:t>Condom needs estimates: CNET (10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dirty="0"/>
                        <a:t>Population-specific programmes: Key population size estimates and harm reduction (10 minutes)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br>
                        <a:rPr lang="en-US" sz="1600" dirty="0"/>
                      </a:br>
                      <a:r>
                        <a:rPr lang="en-US" sz="1600" dirty="0"/>
                        <a:t>Avenir Health</a:t>
                      </a:r>
                    </a:p>
                    <a:p>
                      <a:r>
                        <a:rPr lang="en-US" sz="1600" dirty="0"/>
                        <a:t>Henk van </a:t>
                      </a:r>
                      <a:r>
                        <a:rPr lang="en-US" sz="1600" dirty="0" err="1"/>
                        <a:t>Renterghem</a:t>
                      </a:r>
                      <a:r>
                        <a:rPr lang="en-US" sz="1600" dirty="0"/>
                        <a:t> </a:t>
                      </a:r>
                    </a:p>
                    <a:p>
                      <a:r>
                        <a:rPr lang="en-US" sz="1600" dirty="0"/>
                        <a:t>Eline/ GPC Secretariat</a:t>
                      </a:r>
                    </a:p>
                    <a:p>
                      <a:r>
                        <a:rPr lang="en-US" sz="1600" dirty="0"/>
                        <a:t>Avenir Health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2591639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15.15-16.00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Final discussion: using the needs estimates for national planning and funding discussions (GF GC8)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Next steps: Country support needs 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GPC Secretariat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0541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2612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E4472-E053-90EF-33C6-83A308E192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16CC18-BD0D-BC21-ADC9-CD44092F6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26" y="1"/>
            <a:ext cx="11733938" cy="673768"/>
          </a:xfrm>
        </p:spPr>
        <p:txBody>
          <a:bodyPr>
            <a:normAutofit/>
          </a:bodyPr>
          <a:lstStyle/>
          <a:p>
            <a:r>
              <a:rPr lang="en-US" sz="2800" dirty="0"/>
              <a:t>Agenda for the detailed training sessions: generalized epidemics ESA and WCA</a:t>
            </a:r>
            <a:endParaRPr lang="en-CH" sz="28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B56C239-A050-7AB0-D586-01226110A5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3286659"/>
              </p:ext>
            </p:extLst>
          </p:nvPr>
        </p:nvGraphicFramePr>
        <p:xfrm>
          <a:off x="75796" y="1135547"/>
          <a:ext cx="12021716" cy="566928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149500">
                  <a:extLst>
                    <a:ext uri="{9D8B030D-6E8A-4147-A177-3AD203B41FA5}">
                      <a16:colId xmlns:a16="http://schemas.microsoft.com/office/drawing/2014/main" val="3346969155"/>
                    </a:ext>
                  </a:extLst>
                </a:gridCol>
                <a:gridCol w="7836408">
                  <a:extLst>
                    <a:ext uri="{9D8B030D-6E8A-4147-A177-3AD203B41FA5}">
                      <a16:colId xmlns:a16="http://schemas.microsoft.com/office/drawing/2014/main" val="1898506756"/>
                    </a:ext>
                  </a:extLst>
                </a:gridCol>
                <a:gridCol w="3035808">
                  <a:extLst>
                    <a:ext uri="{9D8B030D-6E8A-4147-A177-3AD203B41FA5}">
                      <a16:colId xmlns:a16="http://schemas.microsoft.com/office/drawing/2014/main" val="1924112203"/>
                    </a:ext>
                  </a:extLst>
                </a:gridCol>
              </a:tblGrid>
              <a:tr h="270544">
                <a:tc>
                  <a:txBody>
                    <a:bodyPr/>
                    <a:lstStyle/>
                    <a:p>
                      <a:r>
                        <a:rPr lang="en-US" sz="1200" dirty="0"/>
                        <a:t>TIME</a:t>
                      </a:r>
                      <a:endParaRPr lang="en-CH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AGENDA ITEM</a:t>
                      </a:r>
                      <a:endParaRPr lang="en-CH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PRESENTER</a:t>
                      </a:r>
                      <a:endParaRPr lang="en-CH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38343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bg1"/>
                          </a:solidFill>
                        </a:rPr>
                        <a:t>11 Feb</a:t>
                      </a:r>
                      <a:br>
                        <a:rPr lang="en-US" sz="1200" b="1" kern="120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200" b="1" kern="1200" dirty="0">
                          <a:solidFill>
                            <a:schemeClr val="bg1"/>
                          </a:solidFill>
                        </a:rPr>
                        <a:t>13.00-13.35</a:t>
                      </a:r>
                      <a:endParaRPr lang="en-CH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Opening and Introduction – Estimates process and prevention needs (5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Strategic directions for prevention in a new context, 2030 targets and rationale for needs estimates; (10 minutes)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Detailed overview, functionality and assumptions on Spectrum prevention needs estimates &amp; targets (10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Q &amp; A (15 minutes)</a:t>
                      </a:r>
                      <a:endParaRPr lang="en-CH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Mary Mahy/Eleanor Gouws – UNAIDS DFI</a:t>
                      </a:r>
                    </a:p>
                    <a:p>
                      <a:r>
                        <a:rPr lang="en-US" sz="1200" dirty="0"/>
                        <a:t>Clemens Benedikt - GPC Secretariat</a:t>
                      </a:r>
                    </a:p>
                    <a:p>
                      <a:r>
                        <a:rPr lang="en-US" sz="1200" dirty="0"/>
                        <a:t>John Stover - Avenir Health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450817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bg1"/>
                          </a:solidFill>
                        </a:rPr>
                        <a:t>11 Feb</a:t>
                      </a:r>
                      <a:br>
                        <a:rPr lang="en-US" sz="1200" b="1" kern="120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200" b="1" kern="1200" dirty="0">
                          <a:solidFill>
                            <a:schemeClr val="bg1"/>
                          </a:solidFill>
                        </a:rPr>
                        <a:t>13.35-15.15</a:t>
                      </a:r>
                      <a:endParaRPr lang="en-CH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Overview on Subnational estimates of Priority Populations (SHIPP)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dirty="0"/>
                        <a:t>Model features and results (7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dirty="0"/>
                        <a:t>How to use it for prevention planning (7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dirty="0"/>
                        <a:t>Q&amp;A (10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Estimating the need for </a:t>
                      </a:r>
                      <a:r>
                        <a:rPr lang="en-US" sz="1200" dirty="0" err="1"/>
                        <a:t>PrEP</a:t>
                      </a:r>
                      <a:r>
                        <a:rPr lang="en-US" sz="1200" dirty="0"/>
                        <a:t>: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dirty="0"/>
                        <a:t>PrEP-IT (10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dirty="0"/>
                        <a:t>Country experience (5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dirty="0"/>
                        <a:t>Q&amp;A (10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Group exercise and feedback (40 minutes)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  <a:p>
                      <a:r>
                        <a:rPr lang="en-US" sz="1200" dirty="0"/>
                        <a:t>Rachel Esra – Avenir Health</a:t>
                      </a:r>
                      <a:br>
                        <a:rPr lang="en-US" sz="1200" dirty="0"/>
                      </a:br>
                      <a:r>
                        <a:rPr lang="en-US" sz="1200" dirty="0"/>
                        <a:t>Clemens Benedikt - GPC Secretariat</a:t>
                      </a:r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r>
                        <a:rPr lang="en-US" sz="1200" dirty="0"/>
                        <a:t>Nicole Bellows - Avenir Health</a:t>
                      </a:r>
                      <a:br>
                        <a:rPr lang="en-US" sz="1200" dirty="0"/>
                      </a:br>
                      <a:r>
                        <a:rPr lang="en-US" sz="1200" dirty="0"/>
                        <a:t>Avenir Health</a:t>
                      </a:r>
                    </a:p>
                    <a:p>
                      <a:r>
                        <a:rPr lang="en-US" sz="1200" dirty="0" err="1"/>
                        <a:t>Madaliso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Silondwa</a:t>
                      </a:r>
                      <a:r>
                        <a:rPr lang="en-US" sz="1200" dirty="0"/>
                        <a:t> - Country (Zambia)</a:t>
                      </a:r>
                      <a:endParaRPr lang="en-CH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16579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12 Feb, 13.00-14.15</a:t>
                      </a:r>
                      <a:endParaRPr lang="en-CH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Estimating the need for condoms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dirty="0"/>
                        <a:t>Targets, assumptions in Spectrum (10 minutes),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dirty="0"/>
                        <a:t>CNET (10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dirty="0"/>
                        <a:t>Country experience (10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dirty="0"/>
                        <a:t>Q&amp;A (10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Group exercise and feedback (40 minutes)</a:t>
                      </a:r>
                      <a:endParaRPr lang="en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  <a:p>
                      <a:r>
                        <a:rPr lang="en-US" sz="1200" dirty="0"/>
                        <a:t>John Stover - Avenir Health</a:t>
                      </a:r>
                      <a:br>
                        <a:rPr lang="en-US" sz="1200" dirty="0"/>
                      </a:br>
                      <a:r>
                        <a:rPr lang="en-US" sz="1200" dirty="0"/>
                        <a:t>Henk van </a:t>
                      </a:r>
                      <a:r>
                        <a:rPr lang="en-US" sz="1200" dirty="0" err="1"/>
                        <a:t>Renterghem</a:t>
                      </a:r>
                      <a:r>
                        <a:rPr lang="en-US" sz="1200" dirty="0"/>
                        <a:t> - UNAIDS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Boniface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Epoku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1200" dirty="0"/>
                        <a:t>Country (Uganda)</a:t>
                      </a:r>
                      <a:endParaRPr lang="en-CH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2780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bg1"/>
                          </a:solidFill>
                        </a:rPr>
                        <a:t>12 Feb, 14.15-14.40</a:t>
                      </a:r>
                      <a:endParaRPr lang="en-CH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Other needs estimates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dirty="0"/>
                        <a:t>VMMC needs estimates (5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dirty="0"/>
                        <a:t>Population-specific programmes: Key  population size estimates and harm reduction (10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dirty="0"/>
                        <a:t>Cost-effectiveness modelling using GOALS (10 minutes(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br>
                        <a:rPr lang="en-US" sz="1200" dirty="0"/>
                      </a:br>
                      <a:r>
                        <a:rPr lang="en-US" sz="1200" dirty="0"/>
                        <a:t>John Stover – Avenir Health</a:t>
                      </a:r>
                    </a:p>
                    <a:p>
                      <a:r>
                        <a:rPr lang="en-US" sz="1200" dirty="0"/>
                        <a:t>Eline/ GPC Secretariat</a:t>
                      </a:r>
                    </a:p>
                    <a:p>
                      <a:r>
                        <a:rPr lang="en-US" sz="1200" dirty="0"/>
                        <a:t>Rob </a:t>
                      </a:r>
                      <a:r>
                        <a:rPr lang="en-US" sz="1200" dirty="0" err="1"/>
                        <a:t>Glaubius</a:t>
                      </a:r>
                      <a:r>
                        <a:rPr lang="en-US" sz="1200" dirty="0"/>
                        <a:t> – Avenir Health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2591639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bg1"/>
                          </a:solidFill>
                        </a:rPr>
                        <a:t>14.40-15.15</a:t>
                      </a:r>
                      <a:endParaRPr lang="en-CH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Final discussion: using the needs estimates for national planning and funding discussions (GF GC8)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Next steps: Country support needs </a:t>
                      </a:r>
                      <a:endParaRPr lang="en-CH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Clemens Benedikt and Lycias Zembe - GPC Secretariat</a:t>
                      </a:r>
                      <a:endParaRPr lang="en-CH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054180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7F0D059-AC59-CE2E-C29B-483C9128CAAA}"/>
              </a:ext>
            </a:extLst>
          </p:cNvPr>
          <p:cNvSpPr txBox="1">
            <a:spLocks/>
          </p:cNvSpPr>
          <p:nvPr/>
        </p:nvSpPr>
        <p:spPr>
          <a:xfrm>
            <a:off x="199386" y="480068"/>
            <a:ext cx="11733938" cy="6737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400" b="1" dirty="0"/>
              <a:t>Chair - Lycias Zembe – GPC Secretariat</a:t>
            </a:r>
          </a:p>
          <a:p>
            <a:pPr>
              <a:lnSpc>
                <a:spcPct val="100000"/>
              </a:lnSpc>
            </a:pPr>
            <a:r>
              <a:rPr lang="en-US" sz="1400" b="1" dirty="0"/>
              <a:t>Opening Mary Mahy/Eleanor Gouws UNAIDS DFI</a:t>
            </a:r>
            <a:endParaRPr lang="en-CH" sz="1400" b="1" dirty="0"/>
          </a:p>
        </p:txBody>
      </p:sp>
    </p:spTree>
    <p:extLst>
      <p:ext uri="{BB962C8B-B14F-4D97-AF65-F5344CB8AC3E}">
        <p14:creationId xmlns:p14="http://schemas.microsoft.com/office/powerpoint/2010/main" val="2699441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85572-713F-E44B-DF38-B5773AA8A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677" y="195262"/>
            <a:ext cx="10515600" cy="1325563"/>
          </a:xfrm>
        </p:spPr>
        <p:txBody>
          <a:bodyPr/>
          <a:lstStyle/>
          <a:p>
            <a:r>
              <a:rPr lang="en-US" dirty="0"/>
              <a:t>Indicative dates</a:t>
            </a:r>
            <a:endParaRPr lang="en-CH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0FCAE23-81F8-DB97-E8CC-50E59F3A98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9183033"/>
              </p:ext>
            </p:extLst>
          </p:nvPr>
        </p:nvGraphicFramePr>
        <p:xfrm>
          <a:off x="140262" y="1520825"/>
          <a:ext cx="11911475" cy="2685381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096714">
                  <a:extLst>
                    <a:ext uri="{9D8B030D-6E8A-4147-A177-3AD203B41FA5}">
                      <a16:colId xmlns:a16="http://schemas.microsoft.com/office/drawing/2014/main" val="3346969155"/>
                    </a:ext>
                  </a:extLst>
                </a:gridCol>
                <a:gridCol w="3858768">
                  <a:extLst>
                    <a:ext uri="{9D8B030D-6E8A-4147-A177-3AD203B41FA5}">
                      <a16:colId xmlns:a16="http://schemas.microsoft.com/office/drawing/2014/main" val="1898506756"/>
                    </a:ext>
                  </a:extLst>
                </a:gridCol>
                <a:gridCol w="4955993">
                  <a:extLst>
                    <a:ext uri="{9D8B030D-6E8A-4147-A177-3AD203B41FA5}">
                      <a16:colId xmlns:a16="http://schemas.microsoft.com/office/drawing/2014/main" val="1924112203"/>
                    </a:ext>
                  </a:extLst>
                </a:gridCol>
              </a:tblGrid>
              <a:tr h="461755">
                <a:tc>
                  <a:txBody>
                    <a:bodyPr/>
                    <a:lstStyle/>
                    <a:p>
                      <a:r>
                        <a:rPr lang="en-US" sz="1600" dirty="0"/>
                        <a:t>Region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Regular estimates/Spectrum workshop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Dedicated sessions for prevention needs estimates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383430"/>
                  </a:ext>
                </a:extLst>
              </a:tr>
              <a:tr h="458868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Generalized epis ESA, WCA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20 January, 13.00 – 16.30 GVA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11 February; 12 February, 13.00-15.15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37785"/>
                  </a:ext>
                </a:extLst>
              </a:tr>
              <a:tr h="461755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AP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600" dirty="0"/>
                        <a:t>27 January, 8.00-11.00 am GVA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600" dirty="0"/>
                        <a:t>23 February, 8.00-11.00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7214215"/>
                  </a:ext>
                </a:extLst>
              </a:tr>
              <a:tr h="379493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Concentrated WCA, MENA ESA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 Feb, 13.00- 16.00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16 February, 13.00-16.00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039965"/>
                  </a:ext>
                </a:extLst>
              </a:tr>
              <a:tr h="461755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LA &amp; CAR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24 Feb, 14.00 – 17.00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 March, 15.00-18.00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4791363"/>
                  </a:ext>
                </a:extLst>
              </a:tr>
              <a:tr h="461755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EECA &amp; WCENA/HICs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17 Feb, 13.00 – 16.00, 2 Mar, tbc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9 March, 13.00-16.00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7192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347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48BB3-5676-C734-CF37-F52E777AD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5B54C-CA63-4CF6-D2E2-3A474B095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677" y="195262"/>
            <a:ext cx="10515600" cy="1325563"/>
          </a:xfrm>
        </p:spPr>
        <p:txBody>
          <a:bodyPr/>
          <a:lstStyle/>
          <a:p>
            <a:r>
              <a:rPr lang="en-US" dirty="0"/>
              <a:t>Indicative dates</a:t>
            </a:r>
            <a:endParaRPr lang="en-CH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7BA118A-224B-CF0D-414C-1C59065C75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5036835"/>
              </p:ext>
            </p:extLst>
          </p:nvPr>
        </p:nvGraphicFramePr>
        <p:xfrm>
          <a:off x="140262" y="1520825"/>
          <a:ext cx="8052707" cy="2685381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096714">
                  <a:extLst>
                    <a:ext uri="{9D8B030D-6E8A-4147-A177-3AD203B41FA5}">
                      <a16:colId xmlns:a16="http://schemas.microsoft.com/office/drawing/2014/main" val="3346969155"/>
                    </a:ext>
                  </a:extLst>
                </a:gridCol>
                <a:gridCol w="4955993">
                  <a:extLst>
                    <a:ext uri="{9D8B030D-6E8A-4147-A177-3AD203B41FA5}">
                      <a16:colId xmlns:a16="http://schemas.microsoft.com/office/drawing/2014/main" val="1924112203"/>
                    </a:ext>
                  </a:extLst>
                </a:gridCol>
              </a:tblGrid>
              <a:tr h="461755">
                <a:tc>
                  <a:txBody>
                    <a:bodyPr/>
                    <a:lstStyle/>
                    <a:p>
                      <a:r>
                        <a:rPr lang="en-US" sz="1600" dirty="0"/>
                        <a:t>Region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Dedicated sessions for prevention needs estimates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383430"/>
                  </a:ext>
                </a:extLst>
              </a:tr>
              <a:tr h="458868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Generalized epis ESA, WCA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11 February; 12 February, 13.00-15.15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37785"/>
                  </a:ext>
                </a:extLst>
              </a:tr>
              <a:tr h="461755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AP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600" dirty="0"/>
                        <a:t>23 February, 8.00-11.00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7214215"/>
                  </a:ext>
                </a:extLst>
              </a:tr>
              <a:tr h="379493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Concentrated WCA, MENA ESA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16 February, 13.00-16.00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039965"/>
                  </a:ext>
                </a:extLst>
              </a:tr>
              <a:tr h="461755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LA &amp; CAR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 March, 15.00-18.00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4791363"/>
                  </a:ext>
                </a:extLst>
              </a:tr>
              <a:tr h="461755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EECA &amp; WCENA/HICs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9 March, 13.00-16.00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7192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021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0E628-B73A-D32E-ABF2-9DE019D0A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Roles (proposed …)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8BA89-E8A2-71BA-3325-7483BABF0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Moderator / communication with presenters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– Lycias</a:t>
            </a:r>
          </a:p>
          <a:p>
            <a:r>
              <a:rPr lang="en-US" dirty="0"/>
              <a:t>Coordination on DFI inputs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– Italia</a:t>
            </a:r>
          </a:p>
          <a:p>
            <a:r>
              <a:rPr lang="en-US" dirty="0"/>
              <a:t>Prevention &amp; GPC content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- Clemens</a:t>
            </a:r>
          </a:p>
          <a:p>
            <a:r>
              <a:rPr lang="en-US" dirty="0"/>
              <a:t>Invitations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– Misato</a:t>
            </a:r>
          </a:p>
          <a:p>
            <a:r>
              <a:rPr lang="en-US" dirty="0"/>
              <a:t>Provide contacts for prevention focal points (UCO, </a:t>
            </a:r>
            <a:r>
              <a:rPr lang="en-US" dirty="0" err="1"/>
              <a:t>gvt</a:t>
            </a:r>
            <a:r>
              <a:rPr lang="en-US" dirty="0"/>
              <a:t>., GF)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– Gloria</a:t>
            </a:r>
          </a:p>
          <a:p>
            <a:r>
              <a:rPr lang="en-US" dirty="0"/>
              <a:t>Presentations –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all as per agendas </a:t>
            </a:r>
            <a:endParaRPr lang="en-C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074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c2e1cf9b-e1b6-44eb-8021-428c292d3eb5}" enabled="0" method="" siteId="{c2e1cf9b-e1b6-44eb-8021-428c292d3e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8009</TotalTime>
  <Words>1012</Words>
  <Application>Microsoft Office PowerPoint</Application>
  <PresentationFormat>Widescreen</PresentationFormat>
  <Paragraphs>155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Training on new prevention needs estimation approach</vt:lpstr>
      <vt:lpstr>Objectives</vt:lpstr>
      <vt:lpstr>Prevention needs estimates training - overview</vt:lpstr>
      <vt:lpstr>Agenda for the detailed training sessions: concentrated epidemic settings (with minor adaptations for the different regions)</vt:lpstr>
      <vt:lpstr>Agenda for the detailed training sessions: generalized epidemics ESA and WCA</vt:lpstr>
      <vt:lpstr>Indicative dates</vt:lpstr>
      <vt:lpstr>Indicative dates</vt:lpstr>
      <vt:lpstr>Roles (proposed …)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BENEDIKT, Clemens</dc:creator>
  <cp:lastModifiedBy>ZEMBE, Lycias</cp:lastModifiedBy>
  <cp:revision>3</cp:revision>
  <dcterms:created xsi:type="dcterms:W3CDTF">2025-12-17T18:04:37Z</dcterms:created>
  <dcterms:modified xsi:type="dcterms:W3CDTF">2026-02-11T08:41:55Z</dcterms:modified>
</cp:coreProperties>
</file>